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70" r:id="rId2"/>
    <p:sldId id="373" r:id="rId3"/>
    <p:sldId id="372" r:id="rId4"/>
    <p:sldId id="37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32" autoAdjust="0"/>
  </p:normalViewPr>
  <p:slideViewPr>
    <p:cSldViewPr snapToGrid="0" snapToObjects="1">
      <p:cViewPr>
        <p:scale>
          <a:sx n="103" d="100"/>
          <a:sy n="103" d="100"/>
        </p:scale>
        <p:origin x="-96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C7EA-D577-284C-B04D-2D184F6CA34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DB1DB-5137-E042-B2C8-9E15BD656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r>
              <a:rPr lang="en-US" baseline="0" dirty="0" smtClean="0"/>
              <a:t> National Pilot- Saatchi et al. 250m biomass map.</a:t>
            </a:r>
            <a:endParaRPr lang="en-US" dirty="0" smtClean="0"/>
          </a:p>
          <a:p>
            <a:r>
              <a:rPr lang="en-US" dirty="0" smtClean="0"/>
              <a:t>Biomass</a:t>
            </a:r>
            <a:r>
              <a:rPr lang="en-US" baseline="0" dirty="0" smtClean="0"/>
              <a:t> Local- Cook, </a:t>
            </a:r>
            <a:r>
              <a:rPr lang="en-US" baseline="0" dirty="0" err="1" smtClean="0"/>
              <a:t>Dubayah</a:t>
            </a:r>
            <a:r>
              <a:rPr lang="en-US" baseline="0" dirty="0" smtClean="0"/>
              <a:t>, Hurtt et al. 90m biomass map and c sequestration estimates for 2 counties in MD.</a:t>
            </a:r>
            <a:endParaRPr lang="en-US" dirty="0" smtClean="0"/>
          </a:p>
          <a:p>
            <a:r>
              <a:rPr lang="en-US" dirty="0" smtClean="0"/>
              <a:t>Flux-</a:t>
            </a:r>
            <a:r>
              <a:rPr lang="en-US" dirty="0" err="1" smtClean="0"/>
              <a:t>Pawson</a:t>
            </a:r>
            <a:r>
              <a:rPr lang="en-US" dirty="0" smtClean="0"/>
              <a:t> et al., system diagram</a:t>
            </a:r>
          </a:p>
          <a:p>
            <a:r>
              <a:rPr lang="en-US" dirty="0" smtClean="0"/>
              <a:t>Oceans-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Behrenfeld</a:t>
            </a:r>
            <a:r>
              <a:rPr lang="en-US" baseline="0" dirty="0" smtClean="0"/>
              <a:t> et al. Study to address link between chi and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A84-DAAF-664C-9F81-E13AD396D5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5312-08F6-7C4D-89C2-5D4D9B82F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6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0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e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2"/>
          <a:stretch>
            <a:fillRect/>
          </a:stretch>
        </p:blipFill>
        <p:spPr bwMode="auto">
          <a:xfrm>
            <a:off x="1" y="-1"/>
            <a:ext cx="91440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813"/>
            <a:ext cx="8229600" cy="757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6" Type="http://schemas.openxmlformats.org/officeDocument/2006/relationships/image" Target="../media/image15.gif"/><Relationship Id="rId7" Type="http://schemas.openxmlformats.org/officeDocument/2006/relationships/image" Target="../media/image16.gif"/><Relationship Id="rId8" Type="http://schemas.openxmlformats.org/officeDocument/2006/relationships/image" Target="../media/image17.gif"/><Relationship Id="rId9" Type="http://schemas.openxmlformats.org/officeDocument/2006/relationships/image" Target="../media/image18.gif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4"/>
            <a:ext cx="8229600" cy="1143000"/>
          </a:xfrm>
        </p:spPr>
        <p:txBody>
          <a:bodyPr/>
          <a:lstStyle/>
          <a:p>
            <a:r>
              <a:rPr lang="en-US" dirty="0" smtClean="0"/>
              <a:t>Summary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599"/>
            <a:ext cx="8229600" cy="558202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500" dirty="0" smtClean="0"/>
              <a:t>Top-down approach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Consider Carbon Monitoring System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, tailored to address stakeholder needs.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CMS frameworks can be designed to provide products as inputs for a stakeholder, e.g., methane inventories in California, deforestation rates in Brazil.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Noted that there are local to international stakeholders, e.g., UNFCC, Indonesia, but few if any global stakeholders—possible exception of IPCC.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CMS could play a role as independent evaluation that account for relevant scientific processes, e.g. role of lateral carbon transport (rivers) to regional carbon balance.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These processes may not be accounted for in standard protocols but impact the larger objective, e.g., carbon sequestration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CMS could play a role in assessing the combined effectiveness of multiple stakeholder objectives within a changing climate, e.g., REDD, Blue Carbon, energy efficiency, agricultural practices in a region?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Moving forward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Engage with CMS scientists on current stakeholder needs, e.g., Duren’s and Brown’s activities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Assess how CMS could evolve to meet those needs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Are those needs already addressed by existing capabilities, e.g., Sonoma County biomass?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Are there aspects missing that a broader framework could address.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Investigate how CMS could address broader issues relevant but not explicitly needed by stakeholders</a:t>
            </a:r>
          </a:p>
        </p:txBody>
      </p:sp>
    </p:spTree>
    <p:extLst>
      <p:ext uri="{BB962C8B-B14F-4D97-AF65-F5344CB8AC3E}">
        <p14:creationId xmlns:p14="http://schemas.microsoft.com/office/powerpoint/2010/main" val="373641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scale</a:t>
            </a:r>
            <a:endParaRPr lang="en-US" dirty="0"/>
          </a:p>
        </p:txBody>
      </p:sp>
      <p:pic>
        <p:nvPicPr>
          <p:cNvPr id="3" name="Picture 2" descr="process-sc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05" y="1417638"/>
            <a:ext cx="7380582" cy="4619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9045" y="6203350"/>
            <a:ext cx="215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Ciais</a:t>
            </a:r>
            <a:r>
              <a:rPr lang="en-US" dirty="0" smtClean="0"/>
              <a:t> </a:t>
            </a:r>
            <a:r>
              <a:rPr lang="en-US" i="1" dirty="0" smtClean="0"/>
              <a:t>et al, </a:t>
            </a:r>
            <a:r>
              <a:rPr lang="en-US" dirty="0" smtClean="0"/>
              <a:t>GBC,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3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3" name="Picture 2" descr="ghg-assimil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/>
          <a:stretch/>
        </p:blipFill>
        <p:spPr>
          <a:xfrm>
            <a:off x="3507970" y="1118608"/>
            <a:ext cx="5632790" cy="4389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8256" y="5507776"/>
            <a:ext cx="27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GEO-Carbon Strategy,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73052"/>
            <a:ext cx="3369669" cy="2031325"/>
          </a:xfrm>
          <a:prstGeom prst="rect">
            <a:avLst/>
          </a:prstGeom>
          <a:solidFill>
            <a:srgbClr val="C4BD97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CMS activities (esp. GEO-CARB and CMS-Flux) have made activities have made significant advances in Carbon Cycle Data Assimilation Systems (CCDAS) recommended in the GEO-Carbon strategy.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22" y="4951233"/>
            <a:ext cx="4349568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CCDAS prefer consistent spatial </a:t>
            </a:r>
          </a:p>
          <a:p>
            <a:r>
              <a:rPr lang="en-US" dirty="0" smtClean="0"/>
              <a:t>and temporal scales.</a:t>
            </a:r>
          </a:p>
          <a:p>
            <a:endParaRPr lang="en-US" dirty="0"/>
          </a:p>
          <a:p>
            <a:r>
              <a:rPr lang="en-US" dirty="0" smtClean="0"/>
              <a:t>How to integrate across such diverse scales?</a:t>
            </a:r>
          </a:p>
          <a:p>
            <a:endParaRPr lang="en-US" dirty="0" smtClean="0"/>
          </a:p>
          <a:p>
            <a:r>
              <a:rPr lang="en-US" dirty="0" smtClean="0"/>
              <a:t>Do we need a multi-scale CCDAS?</a:t>
            </a:r>
          </a:p>
        </p:txBody>
      </p:sp>
    </p:spTree>
    <p:extLst>
      <p:ext uri="{BB962C8B-B14F-4D97-AF65-F5344CB8AC3E}">
        <p14:creationId xmlns:p14="http://schemas.microsoft.com/office/powerpoint/2010/main" val="143391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 CMS: 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1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“Bottom-up”</a:t>
            </a:r>
          </a:p>
          <a:p>
            <a:pPr lvl="1"/>
            <a:r>
              <a:rPr lang="en-US" dirty="0" smtClean="0"/>
              <a:t>Find “systems-of-opportunity” that build collaborations leveraging existing projects</a:t>
            </a:r>
          </a:p>
          <a:p>
            <a:pPr lvl="1"/>
            <a:r>
              <a:rPr lang="en-US" dirty="0" smtClean="0"/>
              <a:t>Find projects that are performing complimentary activities</a:t>
            </a:r>
          </a:p>
          <a:p>
            <a:r>
              <a:rPr lang="en-US" dirty="0" smtClean="0"/>
              <a:t>“Top-down”</a:t>
            </a:r>
          </a:p>
          <a:p>
            <a:pPr lvl="1"/>
            <a:r>
              <a:rPr lang="en-US" dirty="0" smtClean="0"/>
              <a:t>Review national and international documents related to CMS, e.g., GEO-Carbon Strategy.</a:t>
            </a:r>
          </a:p>
          <a:p>
            <a:pPr lvl="2"/>
            <a:r>
              <a:rPr lang="en-US" dirty="0" smtClean="0"/>
              <a:t>Assess relevance to CMS </a:t>
            </a:r>
          </a:p>
          <a:p>
            <a:pPr lvl="1"/>
            <a:r>
              <a:rPr lang="en-US" dirty="0" smtClean="0"/>
              <a:t>Assess requirements from current and potential users</a:t>
            </a:r>
          </a:p>
          <a:p>
            <a:pPr lvl="1"/>
            <a:r>
              <a:rPr lang="en-US" dirty="0" smtClean="0"/>
              <a:t>Recommend steps to build CMS framework(s)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5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4408" y="1684159"/>
            <a:ext cx="6404992" cy="1767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29732" y="2168236"/>
            <a:ext cx="1890360" cy="10250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GHG inventories &amp; reporting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(e.g., EPA)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6512" y="-32193"/>
            <a:ext cx="9296400" cy="565593"/>
          </a:xfrm>
        </p:spPr>
        <p:txBody>
          <a:bodyPr>
            <a:noAutofit/>
          </a:bodyPr>
          <a:lstStyle/>
          <a:p>
            <a:r>
              <a:rPr lang="en-US" sz="2800" dirty="0" smtClean="0"/>
              <a:t>MRV (&amp;V)</a:t>
            </a:r>
            <a:r>
              <a:rPr lang="en-US" sz="2800" dirty="0"/>
              <a:t> </a:t>
            </a:r>
            <a:r>
              <a:rPr lang="en-US" sz="2800" dirty="0" smtClean="0"/>
              <a:t>- what problem(s) are we solving?</a:t>
            </a:r>
            <a:endParaRPr lang="en-US" sz="2800" u="sng" dirty="0"/>
          </a:p>
        </p:txBody>
      </p:sp>
      <p:sp>
        <p:nvSpPr>
          <p:cNvPr id="6" name="Rectangle 5"/>
          <p:cNvSpPr/>
          <p:nvPr/>
        </p:nvSpPr>
        <p:spPr>
          <a:xfrm>
            <a:off x="76200" y="534331"/>
            <a:ext cx="8991600" cy="8261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Mitigation Policies &amp; Programs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(UNFCCC CDM, REDD+, Emission Trading Systems,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9029" y="2168236"/>
            <a:ext cx="1396934" cy="10250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A6A6A6"/>
                </a:solidFill>
              </a:rPr>
              <a:t>Facility-level reporting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3717032"/>
            <a:ext cx="281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*surface physical manifestations of energy use (e.g., nightlights, urban form, </a:t>
            </a:r>
            <a:r>
              <a:rPr lang="en-US" sz="1050" dirty="0" err="1" smtClean="0"/>
              <a:t>etc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2369961" y="2168236"/>
            <a:ext cx="1705327" cy="10250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Carbon Registries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3684" y="3573284"/>
            <a:ext cx="1956316" cy="7691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Aggregated Source/Sink fluxes (F) by sector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8360" y="4621207"/>
            <a:ext cx="1919655" cy="7691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ctivity (A)  data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and statistics (e.g., EIA, FIA)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2737" y="4621207"/>
            <a:ext cx="1861564" cy="7691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Emission factors (EF) databases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1"/>
            <a:endCxn id="4" idx="3"/>
          </p:cNvCxnSpPr>
          <p:nvPr/>
        </p:nvCxnSpPr>
        <p:spPr>
          <a:xfrm flipH="1">
            <a:off x="6320092" y="2680769"/>
            <a:ext cx="6789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7384" y="2168236"/>
            <a:ext cx="1705327" cy="1025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Project-level forest carbon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553" y="1700808"/>
            <a:ext cx="61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Measurement, Reporting &amp; Verification (MRV) frameworks</a:t>
            </a:r>
            <a:endParaRPr lang="en-US" dirty="0"/>
          </a:p>
        </p:txBody>
      </p:sp>
      <p:sp>
        <p:nvSpPr>
          <p:cNvPr id="22" name="Up Arrow 21"/>
          <p:cNvSpPr/>
          <p:nvPr/>
        </p:nvSpPr>
        <p:spPr>
          <a:xfrm>
            <a:off x="1444625" y="1360504"/>
            <a:ext cx="460375" cy="32365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3041650" y="1351076"/>
            <a:ext cx="460375" cy="32365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5175841" y="1360504"/>
            <a:ext cx="460375" cy="32365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76600" y="414699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 = A * EF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>
            <a:stCxn id="14" idx="0"/>
            <a:endCxn id="12" idx="2"/>
          </p:cNvCxnSpPr>
          <p:nvPr/>
        </p:nvCxnSpPr>
        <p:spPr>
          <a:xfrm rot="16200000" flipV="1">
            <a:off x="5768293" y="3945980"/>
            <a:ext cx="278776" cy="1071677"/>
          </a:xfrm>
          <a:prstGeom prst="bentConnector3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  <a:endCxn id="12" idx="2"/>
          </p:cNvCxnSpPr>
          <p:nvPr/>
        </p:nvCxnSpPr>
        <p:spPr>
          <a:xfrm rot="5400000" flipH="1" flipV="1">
            <a:off x="4420627" y="3669992"/>
            <a:ext cx="278776" cy="1623654"/>
          </a:xfrm>
          <a:prstGeom prst="bentConnector3">
            <a:avLst>
              <a:gd name="adj1" fmla="val 50000"/>
            </a:avLst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2" idx="0"/>
            <a:endCxn id="4" idx="2"/>
          </p:cNvCxnSpPr>
          <p:nvPr/>
        </p:nvCxnSpPr>
        <p:spPr>
          <a:xfrm rot="5400000" flipH="1" flipV="1">
            <a:off x="5183386" y="3381758"/>
            <a:ext cx="379983" cy="3070"/>
          </a:xfrm>
          <a:prstGeom prst="bentConnector3">
            <a:avLst>
              <a:gd name="adj1" fmla="val 50000"/>
            </a:avLst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983153" y="3584219"/>
            <a:ext cx="1405271" cy="76914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A6A6A6"/>
                </a:solidFill>
              </a:rPr>
              <a:t>Continuous Emission Monitoring or Calculation</a:t>
            </a:r>
          </a:p>
        </p:txBody>
      </p:sp>
      <p:cxnSp>
        <p:nvCxnSpPr>
          <p:cNvPr id="38" name="Elbow Connector 37"/>
          <p:cNvCxnSpPr>
            <a:stCxn id="37" idx="0"/>
            <a:endCxn id="7" idx="2"/>
          </p:cNvCxnSpPr>
          <p:nvPr/>
        </p:nvCxnSpPr>
        <p:spPr>
          <a:xfrm rot="5400000" flipH="1" flipV="1">
            <a:off x="7496183" y="3382907"/>
            <a:ext cx="390918" cy="1170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65953" y="5485604"/>
            <a:ext cx="8438495" cy="1293021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4067" y="5826125"/>
            <a:ext cx="2161116" cy="5964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Land Carbon Stocks &amp; Fluxes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61124" y="5826125"/>
            <a:ext cx="1784130" cy="5964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Atmospheric Carbon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49442" y="5826125"/>
            <a:ext cx="1784130" cy="5964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 Activity*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20272" y="5826125"/>
            <a:ext cx="1392326" cy="5964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Ocean Carbon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50" idx="1"/>
            <a:endCxn id="44" idx="3"/>
          </p:cNvCxnSpPr>
          <p:nvPr/>
        </p:nvCxnSpPr>
        <p:spPr>
          <a:xfrm flipH="1">
            <a:off x="6745254" y="6124345"/>
            <a:ext cx="275018" cy="0"/>
          </a:xfrm>
          <a:prstGeom prst="straightConnector1">
            <a:avLst/>
          </a:prstGeom>
          <a:ln>
            <a:solidFill>
              <a:srgbClr val="4F81B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3" idx="2"/>
            <a:endCxn id="44" idx="2"/>
          </p:cNvCxnSpPr>
          <p:nvPr/>
        </p:nvCxnSpPr>
        <p:spPr>
          <a:xfrm rot="16200000" flipH="1">
            <a:off x="3648907" y="4218283"/>
            <a:ext cx="12700" cy="4408564"/>
          </a:xfrm>
          <a:prstGeom prst="bentConnector3">
            <a:avLst>
              <a:gd name="adj1" fmla="val 1800000"/>
            </a:avLst>
          </a:prstGeom>
          <a:ln>
            <a:solidFill>
              <a:srgbClr val="4F81B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524000" y="541020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Earth Observations</a:t>
            </a:r>
            <a:endParaRPr lang="en-US" dirty="0"/>
          </a:p>
        </p:txBody>
      </p:sp>
      <p:cxnSp>
        <p:nvCxnSpPr>
          <p:cNvPr id="60" name="Elbow Connector 59"/>
          <p:cNvCxnSpPr>
            <a:stCxn id="43" idx="0"/>
          </p:cNvCxnSpPr>
          <p:nvPr/>
        </p:nvCxnSpPr>
        <p:spPr>
          <a:xfrm rot="16200000" flipV="1">
            <a:off x="-182983" y="4198516"/>
            <a:ext cx="2632822" cy="622395"/>
          </a:xfrm>
          <a:prstGeom prst="bentConnector3">
            <a:avLst>
              <a:gd name="adj1" fmla="val 50000"/>
            </a:avLst>
          </a:prstGeom>
          <a:ln>
            <a:solidFill>
              <a:srgbClr val="4F81BD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45" idx="0"/>
            <a:endCxn id="13" idx="2"/>
          </p:cNvCxnSpPr>
          <p:nvPr/>
        </p:nvCxnSpPr>
        <p:spPr>
          <a:xfrm rot="5400000" flipH="1" flipV="1">
            <a:off x="3526962" y="5604900"/>
            <a:ext cx="435771" cy="6681"/>
          </a:xfrm>
          <a:prstGeom prst="bentConnector3">
            <a:avLst>
              <a:gd name="adj1" fmla="val 50000"/>
            </a:avLst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44" idx="0"/>
            <a:endCxn id="14" idx="2"/>
          </p:cNvCxnSpPr>
          <p:nvPr/>
        </p:nvCxnSpPr>
        <p:spPr>
          <a:xfrm rot="5400000" flipH="1" flipV="1">
            <a:off x="5930469" y="5313075"/>
            <a:ext cx="435771" cy="590330"/>
          </a:xfrm>
          <a:prstGeom prst="bentConnector3">
            <a:avLst>
              <a:gd name="adj1" fmla="val 50000"/>
            </a:avLst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45" idx="3"/>
            <a:endCxn id="44" idx="1"/>
          </p:cNvCxnSpPr>
          <p:nvPr/>
        </p:nvCxnSpPr>
        <p:spPr>
          <a:xfrm>
            <a:off x="4633572" y="6124345"/>
            <a:ext cx="327552" cy="12700"/>
          </a:xfrm>
          <a:prstGeom prst="bentConnector3">
            <a:avLst>
              <a:gd name="adj1" fmla="val 50000"/>
            </a:avLst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3" idx="0"/>
            <a:endCxn id="13" idx="1"/>
          </p:cNvCxnSpPr>
          <p:nvPr/>
        </p:nvCxnSpPr>
        <p:spPr>
          <a:xfrm rot="5400000" flipH="1" flipV="1">
            <a:off x="1706320" y="4744086"/>
            <a:ext cx="820344" cy="1343735"/>
          </a:xfrm>
          <a:prstGeom prst="bentConnector2">
            <a:avLst/>
          </a:prstGeom>
          <a:ln>
            <a:solidFill>
              <a:srgbClr val="4F81BD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Bent-Up Arrow 27"/>
          <p:cNvSpPr/>
          <p:nvPr/>
        </p:nvSpPr>
        <p:spPr>
          <a:xfrm>
            <a:off x="8593460" y="1412776"/>
            <a:ext cx="550540" cy="4752528"/>
          </a:xfrm>
          <a:prstGeom prst="bentUpArrow">
            <a:avLst>
              <a:gd name="adj1" fmla="val 25000"/>
              <a:gd name="adj2" fmla="val 39628"/>
              <a:gd name="adj3" fmla="val 50000"/>
            </a:avLst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620000" y="4800600"/>
            <a:ext cx="1420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Validation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7035477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DDC75-3E2A-2640-8B0D-7F091BAF7CAA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50" grpId="0" animBg="1"/>
      <p:bldP spid="58" grpId="0"/>
      <p:bldP spid="28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Bottom-up approach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555"/>
            <a:ext cx="8229600" cy="49958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Identified a number of cases where complimentary CMS projects could seed potential frameworks through collaborative activity</a:t>
            </a:r>
          </a:p>
          <a:p>
            <a:pPr lvl="1"/>
            <a:r>
              <a:rPr lang="en-US" dirty="0" smtClean="0"/>
              <a:t>Use of multiple land-surface estimates to provide sensitivity of riverine carbon export to upstream carbon</a:t>
            </a:r>
          </a:p>
          <a:p>
            <a:pPr lvl="1"/>
            <a:r>
              <a:rPr lang="en-US" dirty="0" smtClean="0"/>
              <a:t>multiple global boundary conditions to regional atmospheric inversion studies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Moving forward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survey questions to see which projects could potentially collaborate with others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Boundary conditions from CMS-Flux (Bowman) and GEOS-CARB (</a:t>
            </a:r>
            <a:r>
              <a:rPr lang="en-US" dirty="0" err="1" smtClean="0">
                <a:solidFill>
                  <a:srgbClr val="FF0000"/>
                </a:solidFill>
              </a:rPr>
              <a:t>Ott</a:t>
            </a:r>
            <a:r>
              <a:rPr lang="en-US" dirty="0" smtClean="0">
                <a:solidFill>
                  <a:srgbClr val="FF0000"/>
                </a:solidFill>
              </a:rPr>
              <a:t>) to regional inverse modeling, e.g., Andrews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Sensitivity of soil carbon riverine transport to upstream carbon storage (Lorenz, </a:t>
            </a:r>
            <a:r>
              <a:rPr lang="en-US" dirty="0" err="1" smtClean="0">
                <a:solidFill>
                  <a:srgbClr val="FF0000"/>
                </a:solidFill>
              </a:rPr>
              <a:t>Collatz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Make recommendations of “frameworks-of-opportunity”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373023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Top-down approach: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777" y="1098893"/>
            <a:ext cx="8512186" cy="3908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Carbon Monitoring </a:t>
            </a:r>
            <a:r>
              <a:rPr lang="en-US" sz="4000" dirty="0" err="1" smtClean="0"/>
              <a:t>sys·tem</a:t>
            </a:r>
            <a:endParaRPr lang="en-US" sz="4000" dirty="0"/>
          </a:p>
          <a:p>
            <a:r>
              <a:rPr lang="en-US" sz="4000" dirty="0"/>
              <a:t>ˈ</a:t>
            </a:r>
            <a:r>
              <a:rPr lang="en-US" sz="4000" dirty="0" err="1"/>
              <a:t>sistəm</a:t>
            </a:r>
            <a:r>
              <a:rPr lang="en-US" sz="4000" dirty="0"/>
              <a:t>/</a:t>
            </a:r>
          </a:p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1</a:t>
            </a:r>
            <a:r>
              <a:rPr lang="en-US" sz="2400" dirty="0"/>
              <a:t>. </a:t>
            </a:r>
            <a:r>
              <a:rPr lang="en-US" sz="2400" dirty="0" smtClean="0"/>
              <a:t> a </a:t>
            </a:r>
            <a:r>
              <a:rPr lang="en-US" sz="2400" dirty="0"/>
              <a:t>set of connected things or parts forming a complex whole, in particular.</a:t>
            </a:r>
          </a:p>
          <a:p>
            <a:r>
              <a:rPr lang="en-US" sz="2400" dirty="0"/>
              <a:t>a set of things working together as parts of a mechanism or an interconnecting </a:t>
            </a:r>
            <a:r>
              <a:rPr lang="en-US" sz="2400" dirty="0" smtClean="0"/>
              <a:t>network</a:t>
            </a:r>
            <a:endParaRPr lang="en-US" sz="2400" dirty="0"/>
          </a:p>
          <a:p>
            <a:r>
              <a:rPr lang="en-US" sz="2400" b="1" dirty="0"/>
              <a:t>2</a:t>
            </a:r>
            <a:r>
              <a:rPr lang="en-US" sz="2400" dirty="0"/>
              <a:t>.  </a:t>
            </a:r>
            <a:r>
              <a:rPr lang="en-US" sz="2400" dirty="0" smtClean="0"/>
              <a:t>a </a:t>
            </a:r>
            <a:r>
              <a:rPr lang="en-US" sz="2400" dirty="0"/>
              <a:t>set of principles or procedures according to which something is done; an organized scheme or method.</a:t>
            </a:r>
          </a:p>
        </p:txBody>
      </p:sp>
    </p:spTree>
    <p:extLst>
      <p:ext uri="{BB962C8B-B14F-4D97-AF65-F5344CB8AC3E}">
        <p14:creationId xmlns:p14="http://schemas.microsoft.com/office/powerpoint/2010/main" val="44615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xent_agbmap_modifed_new_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9" y="828206"/>
            <a:ext cx="4995250" cy="280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351" y="883431"/>
            <a:ext cx="4693650" cy="2833764"/>
          </a:xfrm>
          <a:prstGeom prst="rect">
            <a:avLst/>
          </a:prstGeom>
        </p:spPr>
      </p:pic>
      <p:pic>
        <p:nvPicPr>
          <p:cNvPr id="13" name="Picture 12" descr="nasa_black bann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3768729" y="1905193"/>
            <a:ext cx="267476" cy="400367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890860" y="883431"/>
            <a:ext cx="600906" cy="1256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90860" y="2139752"/>
            <a:ext cx="600906" cy="15774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14" y="3717195"/>
            <a:ext cx="31289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77" y="5227625"/>
            <a:ext cx="3124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445799" y="69057"/>
            <a:ext cx="7591039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NASA-CMS Phase 1 Examples</a:t>
            </a:r>
            <a:endParaRPr lang="en-US" dirty="0">
              <a:noFill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661" y="4398315"/>
            <a:ext cx="5241524" cy="16586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33" y="3675777"/>
            <a:ext cx="4475038" cy="30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for cms 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47"/>
            <a:ext cx="9144000" cy="5541530"/>
          </a:xfrm>
          <a:prstGeom prst="rect">
            <a:avLst/>
          </a:prstGeom>
        </p:spPr>
      </p:pic>
      <p:pic>
        <p:nvPicPr>
          <p:cNvPr id="3" name="Picture 2" descr="nasa_black 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220933"/>
              </p:ext>
            </p:extLst>
          </p:nvPr>
        </p:nvGraphicFramePr>
        <p:xfrm>
          <a:off x="4514850" y="35637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5637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25669"/>
              </p:ext>
            </p:extLst>
          </p:nvPr>
        </p:nvGraphicFramePr>
        <p:xfrm>
          <a:off x="4514850" y="35637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5637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38" y="2046300"/>
            <a:ext cx="512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D</a:t>
            </a:r>
            <a:r>
              <a:rPr lang="en-US" sz="4000" dirty="0" err="1" smtClean="0">
                <a:cs typeface="Symbol" charset="2"/>
              </a:rPr>
              <a:t>Stock</a:t>
            </a:r>
            <a:r>
              <a:rPr lang="en-US" sz="4000" dirty="0" smtClean="0">
                <a:cs typeface="Symbol" charset="2"/>
              </a:rPr>
              <a:t>=</a:t>
            </a:r>
            <a:r>
              <a:rPr lang="en-US" sz="4000" dirty="0" smtClean="0">
                <a:latin typeface="Symbol" charset="2"/>
                <a:cs typeface="Symbol" charset="2"/>
              </a:rPr>
              <a:t>S(</a:t>
            </a:r>
            <a:r>
              <a:rPr lang="en-US" sz="4000" dirty="0" err="1" smtClean="0">
                <a:cs typeface="Symbol" charset="2"/>
              </a:rPr>
              <a:t>Flux</a:t>
            </a:r>
            <a:r>
              <a:rPr lang="en-US" sz="4000" baseline="-25000" dirty="0" err="1" smtClean="0">
                <a:cs typeface="Symbol" charset="2"/>
              </a:rPr>
              <a:t>j</a:t>
            </a:r>
            <a:r>
              <a:rPr lang="en-US" sz="4000" dirty="0" smtClean="0">
                <a:cs typeface="Symbol" charset="2"/>
              </a:rPr>
              <a:t>)</a:t>
            </a:r>
            <a:endParaRPr lang="en-US" sz="4000" baseline="-25000" dirty="0"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21" y="2084576"/>
            <a:ext cx="181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pool,</a:t>
            </a:r>
          </a:p>
          <a:p>
            <a:r>
              <a:rPr lang="en-US" dirty="0" smtClean="0"/>
              <a:t>Multiple fluxes (</a:t>
            </a:r>
            <a:r>
              <a:rPr lang="en-US" dirty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3025877"/>
            <a:ext cx="3681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D</a:t>
            </a:r>
            <a:r>
              <a:rPr lang="en-US" sz="4000" dirty="0" err="1" smtClean="0">
                <a:cs typeface="Symbol" charset="2"/>
              </a:rPr>
              <a:t>Stock</a:t>
            </a:r>
            <a:r>
              <a:rPr lang="en-US" sz="4000" baseline="-25000" dirty="0" err="1" smtClean="0">
                <a:cs typeface="Symbol" charset="2"/>
              </a:rPr>
              <a:t>i</a:t>
            </a:r>
            <a:r>
              <a:rPr lang="en-US" sz="4000" dirty="0" smtClean="0">
                <a:cs typeface="Symbol" charset="2"/>
              </a:rPr>
              <a:t>=</a:t>
            </a:r>
            <a:r>
              <a:rPr lang="en-US" sz="4000" dirty="0" smtClean="0">
                <a:latin typeface="Symbol" charset="2"/>
                <a:cs typeface="Symbol" charset="2"/>
              </a:rPr>
              <a:t>S(</a:t>
            </a:r>
            <a:r>
              <a:rPr lang="en-US" sz="4000" dirty="0" err="1" smtClean="0">
                <a:cs typeface="Symbol" charset="2"/>
              </a:rPr>
              <a:t>Flux</a:t>
            </a:r>
            <a:r>
              <a:rPr lang="en-US" sz="4000" baseline="-25000" dirty="0" err="1" smtClean="0">
                <a:cs typeface="Symbol" charset="2"/>
              </a:rPr>
              <a:t>i,j</a:t>
            </a:r>
            <a:r>
              <a:rPr lang="en-US" sz="4000" dirty="0">
                <a:cs typeface="Symbol" charset="2"/>
              </a:rPr>
              <a:t>)</a:t>
            </a:r>
            <a:endParaRPr lang="en-US" sz="4000" baseline="-25000" dirty="0">
              <a:latin typeface="Symbol" charset="2"/>
              <a:cs typeface="Symbol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3056829"/>
            <a:ext cx="183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ultiple pools (</a:t>
            </a:r>
            <a:r>
              <a:rPr lang="en-US" dirty="0" err="1" smtClean="0"/>
              <a:t>i</a:t>
            </a:r>
            <a:r>
              <a:rPr lang="en-US" dirty="0" smtClean="0"/>
              <a:t>),</a:t>
            </a:r>
          </a:p>
          <a:p>
            <a:r>
              <a:rPr lang="en-US" dirty="0" err="1" smtClean="0"/>
              <a:t>Mulitple</a:t>
            </a:r>
            <a:r>
              <a:rPr lang="en-US" dirty="0" smtClean="0"/>
              <a:t> fluxes (j)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39573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Multiple pools (</a:t>
            </a:r>
            <a:r>
              <a:rPr lang="en-US" dirty="0" err="1" smtClean="0"/>
              <a:t>i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Multiple fluxes (j),</a:t>
            </a:r>
          </a:p>
          <a:p>
            <a:r>
              <a:rPr lang="en-US" dirty="0" smtClean="0"/>
              <a:t>Gridded (k)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0652" y="3986077"/>
            <a:ext cx="41627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D</a:t>
            </a:r>
            <a:r>
              <a:rPr lang="en-US" sz="4000" dirty="0" err="1" smtClean="0">
                <a:cs typeface="Symbol" charset="2"/>
              </a:rPr>
              <a:t>Stock</a:t>
            </a:r>
            <a:r>
              <a:rPr lang="en-US" sz="4000" baseline="-25000" dirty="0" err="1" smtClean="0">
                <a:cs typeface="Symbol" charset="2"/>
              </a:rPr>
              <a:t>i,k</a:t>
            </a:r>
            <a:r>
              <a:rPr lang="en-US" sz="4000" dirty="0" smtClean="0">
                <a:cs typeface="Symbol" charset="2"/>
              </a:rPr>
              <a:t>=</a:t>
            </a:r>
            <a:r>
              <a:rPr lang="en-US" sz="4000" dirty="0" smtClean="0">
                <a:latin typeface="Symbol" charset="2"/>
                <a:cs typeface="Symbol" charset="2"/>
              </a:rPr>
              <a:t>S(</a:t>
            </a:r>
            <a:r>
              <a:rPr lang="en-US" sz="4000" dirty="0" err="1" smtClean="0">
                <a:cs typeface="Symbol" charset="2"/>
              </a:rPr>
              <a:t>Flux</a:t>
            </a:r>
            <a:r>
              <a:rPr lang="en-US" sz="4000" baseline="-25000" dirty="0" err="1" smtClean="0">
                <a:cs typeface="Symbol" charset="2"/>
              </a:rPr>
              <a:t>i</a:t>
            </a:r>
            <a:r>
              <a:rPr lang="en-US" sz="4000" baseline="-25000" dirty="0" err="1">
                <a:cs typeface="Symbol" charset="2"/>
              </a:rPr>
              <a:t>,</a:t>
            </a:r>
            <a:r>
              <a:rPr lang="en-US" sz="4000" baseline="-25000" dirty="0" err="1" smtClean="0">
                <a:cs typeface="Symbol" charset="2"/>
              </a:rPr>
              <a:t>j,k</a:t>
            </a:r>
            <a:r>
              <a:rPr lang="en-US" sz="4000" dirty="0" smtClean="0">
                <a:cs typeface="Symbol" charset="2"/>
              </a:rPr>
              <a:t>)</a:t>
            </a:r>
            <a:endParaRPr lang="en-US" sz="4000" baseline="-25000" dirty="0">
              <a:latin typeface="Symbol" charset="2"/>
              <a:cs typeface="Symbol" charset="2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77814" y="2094941"/>
            <a:ext cx="2406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Global atmospheric </a:t>
            </a:r>
          </a:p>
          <a:p>
            <a:r>
              <a:rPr lang="en-US" dirty="0" smtClean="0"/>
              <a:t>Carbon budget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192559"/>
            <a:ext cx="249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Potential NASA-CMS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6651" y="3176318"/>
            <a:ext cx="216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 err="1" smtClean="0"/>
              <a:t>atmoshere</a:t>
            </a:r>
            <a:r>
              <a:rPr lang="en-US" dirty="0" smtClean="0"/>
              <a:t>, land, </a:t>
            </a:r>
          </a:p>
          <a:p>
            <a:r>
              <a:rPr lang="en-US" dirty="0" smtClean="0"/>
              <a:t>Ocean, etc.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4648200"/>
            <a:ext cx="518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-&gt; Overlay relevant NASA products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And uncertainties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341203"/>
            <a:ext cx="4749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-&gt; </a:t>
            </a:r>
            <a:r>
              <a:rPr lang="en-US" sz="2400" dirty="0" err="1" smtClean="0">
                <a:solidFill>
                  <a:srgbClr val="FF0000"/>
                </a:solidFill>
              </a:rPr>
              <a:t>i.d.</a:t>
            </a:r>
            <a:r>
              <a:rPr lang="en-US" sz="2400" dirty="0" smtClean="0">
                <a:solidFill>
                  <a:srgbClr val="FF0000"/>
                </a:solidFill>
              </a:rPr>
              <a:t> capabilities, strengths, gaps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-&gt; match/optimize to user needs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itle 3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43327"/>
          </a:xfr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Gridded Mass Balance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383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heme_bkg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57400" y="19122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Global Surface-Atmosphere Flux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2</a:t>
            </a:r>
            <a:endParaRPr lang="en-US" sz="2400" b="1" dirty="0">
              <a:solidFill>
                <a:srgbClr val="1456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207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Ocean-Atmosphere Flux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5181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Ocean Biomass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2012: 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5181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Land-Ocean Flux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2012: 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514600"/>
            <a:ext cx="381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Land-Atmosphere Flux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6 (5/1)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2013: 8 (6/4)</a:t>
            </a:r>
            <a:endParaRPr lang="en-US" sz="2400" b="1" dirty="0">
              <a:solidFill>
                <a:srgbClr val="1456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4514672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 Biomass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2012: 7 (5/2)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2013: 9 (9/8)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ocean_pp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55626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land_ocean_pp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55626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icons_pp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55626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global_pp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8120" y="22555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ocean_flux_pp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36271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land_flux_pp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32320" y="31242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6200" y="1371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Award year: # of projects (decision support / MRV)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20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2013: 17</a:t>
            </a:r>
          </a:p>
        </p:txBody>
      </p:sp>
      <p:pic>
        <p:nvPicPr>
          <p:cNvPr id="16" name="Picture 15" descr="nasa_black bann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23" name="Title 33"/>
          <p:cNvSpPr txBox="1">
            <a:spLocks/>
          </p:cNvSpPr>
          <p:nvPr/>
        </p:nvSpPr>
        <p:spPr>
          <a:xfrm>
            <a:off x="0" y="685800"/>
            <a:ext cx="9144000" cy="743327"/>
          </a:xfrm>
          <a:prstGeom prst="rect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NASA-CMS Phase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578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 scale</a:t>
            </a:r>
            <a:endParaRPr lang="en-US" dirty="0"/>
          </a:p>
        </p:txBody>
      </p:sp>
      <p:pic>
        <p:nvPicPr>
          <p:cNvPr id="5" name="Picture 4" descr="Observation_sc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7" y="1417638"/>
            <a:ext cx="6783854" cy="5027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8774" y="6260148"/>
            <a:ext cx="27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GEO-Carbon Strategy,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64779"/>
      </p:ext>
    </p:extLst>
  </p:cSld>
  <p:clrMapOvr>
    <a:masterClrMapping/>
  </p:clrMapOvr>
</p:sld>
</file>

<file path=ppt/theme/theme1.xml><?xml version="1.0" encoding="utf-8"?>
<a:theme xmlns:a="http://schemas.openxmlformats.org/drawingml/2006/main" name="NASA_f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NASA_fade.potx</Template>
  <TotalTime>18182</TotalTime>
  <Words>973</Words>
  <Application>Microsoft Macintosh PowerPoint</Application>
  <PresentationFormat>On-screen Show (4:3)</PresentationFormat>
  <Paragraphs>121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NASA_fade</vt:lpstr>
      <vt:lpstr>Equation</vt:lpstr>
      <vt:lpstr>Summary discussion</vt:lpstr>
      <vt:lpstr>MRV (&amp;V) - what problem(s) are we solving?</vt:lpstr>
      <vt:lpstr>Bottom-up approach </vt:lpstr>
      <vt:lpstr>Top-down approach: moving forward</vt:lpstr>
      <vt:lpstr>PowerPoint Presentation</vt:lpstr>
      <vt:lpstr>NASA-CMS Phase 1 Examples</vt:lpstr>
      <vt:lpstr>Gridded Mass Balance</vt:lpstr>
      <vt:lpstr>PowerPoint Presentation</vt:lpstr>
      <vt:lpstr>Observation scale</vt:lpstr>
      <vt:lpstr>Process scale</vt:lpstr>
      <vt:lpstr>Integration</vt:lpstr>
      <vt:lpstr>Towards a CMS: two approaches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Bowman</dc:creator>
  <cp:lastModifiedBy>Kevin Bowman</cp:lastModifiedBy>
  <cp:revision>176</cp:revision>
  <dcterms:created xsi:type="dcterms:W3CDTF">2013-08-04T21:50:34Z</dcterms:created>
  <dcterms:modified xsi:type="dcterms:W3CDTF">2014-11-14T16:27:27Z</dcterms:modified>
</cp:coreProperties>
</file>